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8610" r:id="rId5"/>
  </p:sldMasterIdLst>
  <p:notesMasterIdLst>
    <p:notesMasterId r:id="rId13"/>
  </p:notesMasterIdLst>
  <p:handoutMasterIdLst>
    <p:handoutMasterId r:id="rId14"/>
  </p:handoutMasterIdLst>
  <p:sldIdLst>
    <p:sldId id="2617" r:id="rId6"/>
    <p:sldId id="2630" r:id="rId7"/>
    <p:sldId id="2689" r:id="rId8"/>
    <p:sldId id="2688" r:id="rId9"/>
    <p:sldId id="2683" r:id="rId10"/>
    <p:sldId id="2673" r:id="rId11"/>
    <p:sldId id="2674" r:id="rId12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81">
          <p15:clr>
            <a:srgbClr val="A4A3A4"/>
          </p15:clr>
        </p15:guide>
        <p15:guide id="2" pos="54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0252617C" initials="1" lastIdx="17" clrIdx="0"/>
  <p:cmAuthor id="1" name="1267612940E" initials="1" lastIdx="1" clrIdx="1"/>
  <p:cmAuthor id="2" name="1134122915E" initials="1" lastIdx="1" clrIdx="2"/>
  <p:cmAuthor id="3" name="Ginsberg, Robert [USA]" initials="GR[" lastIdx="1" clrIdx="3"/>
  <p:cmAuthor id="4" name="Mike Prazak" initials="mdp" lastIdx="1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FF00"/>
    <a:srgbClr val="008A00"/>
    <a:srgbClr val="FFFF00"/>
    <a:srgbClr val="9966FF"/>
    <a:srgbClr val="FF3399"/>
    <a:srgbClr val="EE6000"/>
    <a:srgbClr val="760000"/>
    <a:srgbClr val="9A0000"/>
    <a:srgbClr val="C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9538" autoAdjust="0"/>
  </p:normalViewPr>
  <p:slideViewPr>
    <p:cSldViewPr snapToGrid="0">
      <p:cViewPr varScale="1">
        <p:scale>
          <a:sx n="111" d="100"/>
          <a:sy n="111" d="100"/>
        </p:scale>
        <p:origin x="1914" y="84"/>
      </p:cViewPr>
      <p:guideLst>
        <p:guide orient="horz" pos="581"/>
        <p:guide pos="54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40" d="100"/>
          <a:sy n="140" d="100"/>
        </p:scale>
        <p:origin x="-1914" y="2370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218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t" anchorCtr="0" compatLnSpc="1">
            <a:prstTxWarp prst="textNoShape">
              <a:avLst/>
            </a:prstTxWarp>
          </a:bodyPr>
          <a:lstStyle>
            <a:lvl1pPr algn="l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4184" y="0"/>
            <a:ext cx="3036217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t" anchorCtr="0" compatLnSpc="1">
            <a:prstTxWarp prst="textNoShape">
              <a:avLst/>
            </a:prstTxWarp>
          </a:bodyPr>
          <a:lstStyle>
            <a:lvl1pPr algn="r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8"/>
            <a:ext cx="3036218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b" anchorCtr="0" compatLnSpc="1">
            <a:prstTxWarp prst="textNoShape">
              <a:avLst/>
            </a:prstTxWarp>
          </a:bodyPr>
          <a:lstStyle>
            <a:lvl1pPr algn="l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4184" y="8831268"/>
            <a:ext cx="3036217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b" anchorCtr="0" compatLnSpc="1">
            <a:prstTxWarp prst="textNoShape">
              <a:avLst/>
            </a:prstTxWarp>
          </a:bodyPr>
          <a:lstStyle>
            <a:lvl1pPr algn="r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B59A830-73CD-4979-BDC1-9C62A1A74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123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218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t" anchorCtr="0" compatLnSpc="1">
            <a:prstTxWarp prst="textNoShape">
              <a:avLst/>
            </a:prstTxWarp>
          </a:bodyPr>
          <a:lstStyle>
            <a:lvl1pPr algn="l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4184" y="0"/>
            <a:ext cx="3036217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t" anchorCtr="0" compatLnSpc="1">
            <a:prstTxWarp prst="textNoShape">
              <a:avLst/>
            </a:prstTxWarp>
          </a:bodyPr>
          <a:lstStyle>
            <a:lvl1pPr algn="r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98500"/>
            <a:ext cx="4643438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8018"/>
            <a:ext cx="5140960" cy="417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8"/>
            <a:ext cx="3036218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b" anchorCtr="0" compatLnSpc="1">
            <a:prstTxWarp prst="textNoShape">
              <a:avLst/>
            </a:prstTxWarp>
          </a:bodyPr>
          <a:lstStyle>
            <a:lvl1pPr algn="l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4184" y="8831268"/>
            <a:ext cx="3036217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49" tIns="46426" rIns="92849" bIns="46426" numCol="1" anchor="b" anchorCtr="0" compatLnSpc="1">
            <a:prstTxWarp prst="textNoShape">
              <a:avLst/>
            </a:prstTxWarp>
          </a:bodyPr>
          <a:lstStyle>
            <a:lvl1pPr algn="r" defTabSz="926965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0DEBFC7-0B74-411A-AACF-1490AE1783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0489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08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28084" y="7489"/>
            <a:ext cx="423705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sz="1400" b="1" i="1" dirty="0">
              <a:solidFill>
                <a:srgbClr val="760000"/>
              </a:solidFill>
            </a:endParaRPr>
          </a:p>
          <a:p>
            <a:pPr algn="ctr" eaLnBrk="0" hangingPunct="0">
              <a:defRPr/>
            </a:pPr>
            <a:r>
              <a:rPr lang="en-US" sz="3600" b="1" i="1" baseline="0" dirty="0">
                <a:solidFill>
                  <a:srgbClr val="00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City of Castle Hills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08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06198" y="765153"/>
            <a:ext cx="7886700" cy="4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97" tIns="45698" rIns="91397" bIns="4569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i="1" dirty="0">
                <a:solidFill>
                  <a:schemeClr val="tx1"/>
                </a:solidFill>
                <a:latin typeface="Century Schoolbook" pitchFamily="18" charset="0"/>
              </a:rPr>
              <a:t>“When</a:t>
            </a:r>
            <a:r>
              <a:rPr lang="en-US" sz="2000" b="1" i="1" baseline="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US" sz="2000" b="1" i="1" dirty="0">
                <a:solidFill>
                  <a:schemeClr val="tx1"/>
                </a:solidFill>
                <a:latin typeface="Century Schoolbook" pitchFamily="18" charset="0"/>
              </a:rPr>
              <a:t>Location</a:t>
            </a:r>
            <a:r>
              <a:rPr lang="en-US" sz="2000" b="1" i="1" baseline="0" dirty="0">
                <a:solidFill>
                  <a:schemeClr val="tx1"/>
                </a:solidFill>
                <a:latin typeface="Century Schoolbook" pitchFamily="18" charset="0"/>
              </a:rPr>
              <a:t> &amp; Service Really Matter!</a:t>
            </a:r>
            <a:r>
              <a:rPr lang="en-US" sz="2000" b="1" i="1" dirty="0">
                <a:solidFill>
                  <a:schemeClr val="tx1"/>
                </a:solidFill>
                <a:latin typeface="Century Schoolbook" pitchFamily="18" charset="0"/>
              </a:rPr>
              <a:t>”</a:t>
            </a:r>
          </a:p>
        </p:txBody>
      </p:sp>
      <p:sp>
        <p:nvSpPr>
          <p:cNvPr id="1443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4533900"/>
            <a:ext cx="4476750" cy="1371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 dirty="0"/>
              <a:t>Briefer’s Name</a:t>
            </a:r>
          </a:p>
          <a:p>
            <a:r>
              <a:rPr lang="en-US" dirty="0"/>
              <a:t>Office Symbol</a:t>
            </a:r>
          </a:p>
        </p:txBody>
      </p:sp>
      <p:sp>
        <p:nvSpPr>
          <p:cNvPr id="144384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220686" y="1638300"/>
            <a:ext cx="6694714" cy="2532962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b="1" i="1" kern="1200" baseline="0" dirty="0">
                <a:solidFill>
                  <a:srgbClr val="00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charset="0"/>
                <a:ea typeface="+mn-ea"/>
                <a:cs typeface="Arial" charset="0"/>
              </a:defRPr>
            </a:lvl1pPr>
          </a:lstStyle>
          <a:p>
            <a:r>
              <a:rPr lang="en-US" dirty="0"/>
              <a:t>Street &amp; Drainage Committee Meeting</a:t>
            </a:r>
          </a:p>
        </p:txBody>
      </p:sp>
      <p:pic>
        <p:nvPicPr>
          <p:cNvPr id="1028" name="Picture 4" descr="Click to Hom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73479"/>
            <a:ext cx="917976" cy="104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6063" y="76200"/>
            <a:ext cx="2097087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6138863" cy="5575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327150"/>
            <a:ext cx="8131175" cy="432435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4439D3-7772-43CE-9752-33240A8535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53C350-5198-4877-8BBC-EB0C07088C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40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66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buFont typeface="Wingdings" pitchFamily="2" charset="2"/>
              <a:buChar char="Ø"/>
              <a:defRPr/>
            </a:lvl1pPr>
            <a:lvl2pPr>
              <a:buClr>
                <a:schemeClr val="tx1"/>
              </a:buClr>
              <a:buFont typeface="Wingdings" pitchFamily="2" charset="2"/>
              <a:buChar char="Ø"/>
              <a:defRPr/>
            </a:lvl2pPr>
            <a:lvl3pPr>
              <a:buClr>
                <a:schemeClr val="tx1"/>
              </a:buClr>
              <a:buFont typeface="Wingdings" pitchFamily="2" charset="2"/>
              <a:buChar char="Ø"/>
              <a:defRPr/>
            </a:lvl3pPr>
            <a:lvl4pPr>
              <a:buClr>
                <a:schemeClr val="tx1"/>
              </a:buClr>
              <a:buFont typeface="Wingdings" pitchFamily="2" charset="2"/>
              <a:buChar char="Ø"/>
              <a:defRPr/>
            </a:lvl4pPr>
            <a:lvl5pPr>
              <a:buClr>
                <a:schemeClr val="tx1"/>
              </a:buClr>
              <a:buFont typeface="Wingdings" pitchFamily="2" charset="2"/>
              <a:buChar char="Ø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2715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588" y="132715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2715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42821" name="Line 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42822" name="Line 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42824" name="Text Box 8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 i="1" dirty="0">
                <a:solidFill>
                  <a:schemeClr val="tx1"/>
                </a:solidFill>
                <a:latin typeface="Century Schoolbook" pitchFamily="18" charset="0"/>
              </a:rPr>
              <a:t>“When Location &amp; Service Really</a:t>
            </a:r>
            <a:r>
              <a:rPr lang="en-US" sz="1600" b="1" i="1" baseline="0" dirty="0">
                <a:solidFill>
                  <a:schemeClr val="tx1"/>
                </a:solidFill>
                <a:latin typeface="Century Schoolbook" pitchFamily="18" charset="0"/>
              </a:rPr>
              <a:t> Matter</a:t>
            </a:r>
            <a:r>
              <a:rPr lang="en-US" sz="1600" b="1" i="1" dirty="0">
                <a:solidFill>
                  <a:schemeClr val="tx1"/>
                </a:solidFill>
                <a:latin typeface="Century Schoolbook" pitchFamily="18" charset="0"/>
              </a:rPr>
              <a:t>!”</a:t>
            </a:r>
          </a:p>
        </p:txBody>
      </p:sp>
      <p:pic>
        <p:nvPicPr>
          <p:cNvPr id="2" name="Picture 2" descr="Click to Home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32" y="75341"/>
            <a:ext cx="922111" cy="105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11" r:id="rId1"/>
    <p:sldLayoutId id="2147488612" r:id="rId2"/>
    <p:sldLayoutId id="2147488613" r:id="rId3"/>
    <p:sldLayoutId id="2147488614" r:id="rId4"/>
    <p:sldLayoutId id="2147488615" r:id="rId5"/>
    <p:sldLayoutId id="2147488616" r:id="rId6"/>
    <p:sldLayoutId id="2147488617" r:id="rId7"/>
    <p:sldLayoutId id="2147488618" r:id="rId8"/>
    <p:sldLayoutId id="2147488619" r:id="rId9"/>
    <p:sldLayoutId id="2147488620" r:id="rId10"/>
    <p:sldLayoutId id="2147488621" r:id="rId11"/>
    <p:sldLayoutId id="2147488622" r:id="rId12"/>
    <p:sldLayoutId id="2147488623" r:id="rId13"/>
  </p:sldLayoutIdLst>
  <p:hf sldNum="0"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2" charset="2"/>
        <a:buChar char="Ø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2" charset="2"/>
        <a:buChar char="Ø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8196" y="1744911"/>
            <a:ext cx="7929183" cy="4626414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City of Castle Hills</a:t>
            </a:r>
            <a:br>
              <a:rPr lang="en-US" sz="4000" dirty="0">
                <a:solidFill>
                  <a:schemeClr val="tx1"/>
                </a:solidFill>
              </a:rPr>
            </a:b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FY 2019 Proposed Budget Public Hearing</a:t>
            </a:r>
            <a:br>
              <a:rPr lang="en-US" sz="4000" dirty="0">
                <a:solidFill>
                  <a:schemeClr val="tx1"/>
                </a:solidFill>
              </a:rPr>
            </a:b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September 12, 2018</a:t>
            </a: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91822"/>
            <a:ext cx="2133600" cy="365125"/>
          </a:xfrm>
        </p:spPr>
        <p:txBody>
          <a:bodyPr/>
          <a:lstStyle/>
          <a:p>
            <a:fld id="{A01A1B56-EE16-4ED0-8784-24C74909C5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2062" y="1569941"/>
            <a:ext cx="79108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000" b="1" dirty="0">
                <a:latin typeface="+mn-lt"/>
                <a:cs typeface="Times New Roman" panose="02020603050405020304" pitchFamily="18" charset="0"/>
              </a:rPr>
              <a:t>City Manager Submitted a Balanced Budget on August 8, 2018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b="1" dirty="0">
              <a:latin typeface="+mn-lt"/>
              <a:cs typeface="Times New Roman" panose="02020603050405020304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+mn-lt"/>
                <a:cs typeface="Times New Roman" panose="02020603050405020304" pitchFamily="18" charset="0"/>
              </a:rPr>
              <a:t>Ending Fund Balance/Reserve for at least six months of operations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dirty="0">
              <a:latin typeface="+mn-lt"/>
              <a:cs typeface="Times New Roman" panose="02020603050405020304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+mn-lt"/>
                <a:cs typeface="Times New Roman" panose="02020603050405020304" pitchFamily="18" charset="0"/>
              </a:rPr>
              <a:t>Current tax rate maintained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dirty="0">
              <a:latin typeface="+mn-lt"/>
              <a:cs typeface="Times New Roman" panose="02020603050405020304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+mn-lt"/>
                <a:cs typeface="Times New Roman" panose="02020603050405020304" pitchFamily="18" charset="0"/>
              </a:rPr>
              <a:t>Balanced Budget supports exceptional City-wide service levels sustained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000" dirty="0">
              <a:latin typeface="+mn-lt"/>
              <a:cs typeface="Times New Roman" panose="02020603050405020304" pitchFamily="18" charset="0"/>
            </a:endParaRPr>
          </a:p>
          <a:p>
            <a:pPr lvl="1"/>
            <a:endParaRPr lang="en-US" sz="2400" b="1" dirty="0"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88D5D9B-D1E6-4CDC-9DF2-8B105023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136525"/>
            <a:ext cx="6781800" cy="1007527"/>
          </a:xfrm>
        </p:spPr>
        <p:txBody>
          <a:bodyPr/>
          <a:lstStyle/>
          <a:p>
            <a:r>
              <a:rPr lang="en-US" dirty="0"/>
              <a:t>FY 2019 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191833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91822"/>
            <a:ext cx="2133600" cy="365125"/>
          </a:xfrm>
        </p:spPr>
        <p:txBody>
          <a:bodyPr/>
          <a:lstStyle/>
          <a:p>
            <a:fld id="{A01A1B56-EE16-4ED0-8784-24C74909C5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617355"/>
            <a:ext cx="791098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City Council proposed t</a:t>
            </a:r>
            <a:r>
              <a:rPr lang="en-US" sz="2800" b="1" dirty="0">
                <a:latin typeface="+mn-lt"/>
                <a:cs typeface="Times New Roman" panose="02020603050405020304" pitchFamily="18" charset="0"/>
              </a:rPr>
              <a:t>wo-cent tax rate increases revenue $107,366.  </a:t>
            </a:r>
            <a:r>
              <a:rPr lang="en-US" sz="2800" b="1" u="sng" dirty="0">
                <a:solidFill>
                  <a:srgbClr val="006600"/>
                </a:solidFill>
                <a:latin typeface="+mn-lt"/>
                <a:cs typeface="Times New Roman" panose="02020603050405020304" pitchFamily="18" charset="0"/>
              </a:rPr>
              <a:t>If Adopted 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US" sz="2800" b="1" dirty="0">
              <a:latin typeface="+mn-lt"/>
              <a:cs typeface="Times New Roman" panose="02020603050405020304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+mn-lt"/>
                <a:cs typeface="Times New Roman" panose="02020603050405020304" pitchFamily="18" charset="0"/>
              </a:rPr>
              <a:t>Possible use of additional dollars: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+mn-lt"/>
                <a:cs typeface="Times New Roman" panose="02020603050405020304" pitchFamily="18" charset="0"/>
              </a:rPr>
              <a:t>Street Maintenance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+mn-lt"/>
                <a:cs typeface="Times New Roman" panose="02020603050405020304" pitchFamily="18" charset="0"/>
              </a:rPr>
              <a:t>Drainage Improvements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+mn-lt"/>
                <a:cs typeface="Times New Roman" panose="02020603050405020304" pitchFamily="18" charset="0"/>
              </a:rPr>
              <a:t>Capital Improvements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88D5D9B-D1E6-4CDC-9DF2-8B105023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136525"/>
            <a:ext cx="6781800" cy="1007527"/>
          </a:xfrm>
        </p:spPr>
        <p:txBody>
          <a:bodyPr/>
          <a:lstStyle/>
          <a:p>
            <a:r>
              <a:rPr lang="en-US" dirty="0"/>
              <a:t>FY 2019 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33844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91822"/>
            <a:ext cx="2133600" cy="365125"/>
          </a:xfrm>
        </p:spPr>
        <p:txBody>
          <a:bodyPr/>
          <a:lstStyle/>
          <a:p>
            <a:fld id="{A01A1B56-EE16-4ED0-8784-24C74909C5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439" y="1306963"/>
            <a:ext cx="87081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Recommendation for Re-Allocation of funded expenditures (General Fund):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US" sz="2400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Total available funds $331,334 to transfer to the  Supplemental Streets and Drainage Fund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endParaRPr lang="en-US" sz="2000" b="1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en-US" sz="20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Equates to 4.8% of budget for Re-allocation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Re-allocation of funds have no impact on services related to Public Safety(Police, Fire and Dispatch)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88D5D9B-D1E6-4CDC-9DF2-8B105023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136525"/>
            <a:ext cx="6781800" cy="1007527"/>
          </a:xfrm>
        </p:spPr>
        <p:txBody>
          <a:bodyPr/>
          <a:lstStyle/>
          <a:p>
            <a:r>
              <a:rPr lang="en-US" dirty="0"/>
              <a:t>FY 2019 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311906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7461-EA04-46B8-A2DD-55B5FA9B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23" y="76200"/>
            <a:ext cx="7373923" cy="1143000"/>
          </a:xfrm>
        </p:spPr>
        <p:txBody>
          <a:bodyPr/>
          <a:lstStyle/>
          <a:p>
            <a:pPr algn="ctr"/>
            <a:r>
              <a:rPr lang="en-US" sz="2400" dirty="0"/>
              <a:t>Recommendation for Re-Allocation</a:t>
            </a:r>
            <a:br>
              <a:rPr lang="en-US" sz="2400" dirty="0"/>
            </a:br>
            <a:r>
              <a:rPr lang="en-US" sz="2400" dirty="0"/>
              <a:t>(General Fund)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8DAD70-F17B-43A7-981F-EFCBAB92ED79}"/>
              </a:ext>
            </a:extLst>
          </p:cNvPr>
          <p:cNvSpPr txBox="1">
            <a:spLocks/>
          </p:cNvSpPr>
          <p:nvPr/>
        </p:nvSpPr>
        <p:spPr>
          <a:xfrm>
            <a:off x="204699" y="1219200"/>
            <a:ext cx="8734602" cy="5048936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13A3A8-E0F9-4941-9B62-2108AAAE1DFD}"/>
              </a:ext>
            </a:extLst>
          </p:cNvPr>
          <p:cNvSpPr txBox="1">
            <a:spLocks/>
          </p:cNvSpPr>
          <p:nvPr/>
        </p:nvSpPr>
        <p:spPr>
          <a:xfrm>
            <a:off x="511727" y="1400960"/>
            <a:ext cx="8189811" cy="4639565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2F3FFFE-292F-4736-8D3D-7AFF84D9A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201656"/>
              </p:ext>
            </p:extLst>
          </p:nvPr>
        </p:nvGraphicFramePr>
        <p:xfrm>
          <a:off x="408905" y="1434253"/>
          <a:ext cx="8326190" cy="4639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001729">
                  <a:extLst>
                    <a:ext uri="{9D8B030D-6E8A-4147-A177-3AD203B41FA5}">
                      <a16:colId xmlns:a16="http://schemas.microsoft.com/office/drawing/2014/main" val="33044595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78941133"/>
                    </a:ext>
                  </a:extLst>
                </a:gridCol>
                <a:gridCol w="2116181">
                  <a:extLst>
                    <a:ext uri="{9D8B030D-6E8A-4147-A177-3AD203B41FA5}">
                      <a16:colId xmlns:a16="http://schemas.microsoft.com/office/drawing/2014/main" val="1131876325"/>
                    </a:ext>
                  </a:extLst>
                </a:gridCol>
              </a:tblGrid>
              <a:tr h="367736">
                <a:tc>
                  <a:txBody>
                    <a:bodyPr/>
                    <a:lstStyle/>
                    <a:p>
                      <a:r>
                        <a:rPr lang="en-US" sz="1400" dirty="0"/>
                        <a:t>Modifications to the Proposed City Manager Budget - General Fund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309620"/>
                  </a:ext>
                </a:extLst>
              </a:tr>
              <a:tr h="358979">
                <a:tc>
                  <a:txBody>
                    <a:bodyPr/>
                    <a:lstStyle/>
                    <a:p>
                      <a:r>
                        <a:rPr lang="en-US" sz="1400" dirty="0"/>
                        <a:t>Project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$78,100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066461"/>
                  </a:ext>
                </a:extLst>
              </a:tr>
              <a:tr h="318119">
                <a:tc>
                  <a:txBody>
                    <a:bodyPr/>
                    <a:lstStyle/>
                    <a:p>
                      <a:r>
                        <a:rPr lang="en-US" sz="1400" dirty="0"/>
                        <a:t>One Street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$40,644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752931"/>
                  </a:ext>
                </a:extLst>
              </a:tr>
              <a:tr h="356060">
                <a:tc>
                  <a:txBody>
                    <a:bodyPr/>
                    <a:lstStyle/>
                    <a:p>
                      <a:r>
                        <a:rPr lang="en-US" sz="1400" dirty="0"/>
                        <a:t>Excess Fire Department - 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$57,000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1245"/>
                  </a:ext>
                </a:extLst>
              </a:tr>
              <a:tr h="332712">
                <a:tc>
                  <a:txBody>
                    <a:bodyPr/>
                    <a:lstStyle/>
                    <a:p>
                      <a:r>
                        <a:rPr lang="en-US" sz="1400" dirty="0"/>
                        <a:t>COLA from 3% to 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$51,590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90825"/>
                  </a:ext>
                </a:extLst>
              </a:tr>
              <a:tr h="318119">
                <a:tc>
                  <a:txBody>
                    <a:bodyPr/>
                    <a:lstStyle/>
                    <a:p>
                      <a:r>
                        <a:rPr lang="en-US" sz="1400" dirty="0"/>
                        <a:t>Health Insurance 14.88% &amp; Non-Participation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45119"/>
                  </a:ext>
                </a:extLst>
              </a:tr>
              <a:tr h="329793">
                <a:tc>
                  <a:txBody>
                    <a:bodyPr/>
                    <a:lstStyle/>
                    <a:p>
                      <a:r>
                        <a:rPr lang="en-US" sz="1400" dirty="0"/>
                        <a:t>Digital Marquee at City Hall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281723"/>
                  </a:ext>
                </a:extLst>
              </a:tr>
              <a:tr h="318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City Hall Improvements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741099"/>
                  </a:ext>
                </a:extLst>
              </a:tr>
              <a:tr h="329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Sale of 1998 E-One Truck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847583"/>
                  </a:ext>
                </a:extLst>
              </a:tr>
              <a:tr h="423322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 Total of Surplus to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$346,334*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019549"/>
                  </a:ext>
                </a:extLst>
              </a:tr>
              <a:tr h="3817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Increase of Legal Fee Line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973422"/>
                  </a:ext>
                </a:extLst>
              </a:tr>
              <a:tr h="38174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Recommendation for Re-Allocation to Supplemental Street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$331,334*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266453"/>
                  </a:ext>
                </a:extLst>
              </a:tr>
              <a:tr h="423322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*</a:t>
                      </a:r>
                      <a:r>
                        <a:rPr lang="en-US" sz="1400" b="1" dirty="0"/>
                        <a:t>Approximately 4.8% of proposed budget available for Re-Allocation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087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85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2019 Budget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853" y="1662708"/>
            <a:ext cx="8654642" cy="472131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Next Step - September 18, 2018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400" dirty="0"/>
          </a:p>
          <a:p>
            <a:pPr lvl="1"/>
            <a:r>
              <a:rPr lang="en-US" sz="3200" b="0" dirty="0"/>
              <a:t>2</a:t>
            </a:r>
            <a:r>
              <a:rPr lang="en-US" sz="3200" b="0" baseline="30000" dirty="0"/>
              <a:t>nd</a:t>
            </a:r>
            <a:r>
              <a:rPr lang="en-US" sz="3200" b="0" dirty="0"/>
              <a:t> Public Hearing on FY 2019 Budget</a:t>
            </a:r>
          </a:p>
          <a:p>
            <a:pPr marL="406400" lvl="1" indent="0">
              <a:buNone/>
            </a:pPr>
            <a:r>
              <a:rPr lang="en-US" sz="3200" b="0" dirty="0"/>
              <a:t> </a:t>
            </a:r>
          </a:p>
          <a:p>
            <a:pPr lvl="1"/>
            <a:r>
              <a:rPr lang="en-US" sz="3200" b="0" dirty="0"/>
              <a:t>Adopt Budget </a:t>
            </a:r>
          </a:p>
          <a:p>
            <a:pPr marL="406400" lvl="1" indent="0">
              <a:buNone/>
            </a:pPr>
            <a:endParaRPr lang="en-US" sz="3200" b="0" dirty="0"/>
          </a:p>
          <a:p>
            <a:pPr lvl="1"/>
            <a:r>
              <a:rPr lang="en-US" sz="3200" b="0" dirty="0"/>
              <a:t>Adopt Tax Rate</a:t>
            </a:r>
          </a:p>
        </p:txBody>
      </p:sp>
    </p:spTree>
    <p:extLst>
      <p:ext uri="{BB962C8B-B14F-4D97-AF65-F5344CB8AC3E}">
        <p14:creationId xmlns:p14="http://schemas.microsoft.com/office/powerpoint/2010/main" val="148655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21" y="2457974"/>
            <a:ext cx="7772400" cy="268447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Public hearing 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citizens comments </a:t>
            </a:r>
          </a:p>
        </p:txBody>
      </p:sp>
    </p:spTree>
    <p:extLst>
      <p:ext uri="{BB962C8B-B14F-4D97-AF65-F5344CB8AC3E}">
        <p14:creationId xmlns:p14="http://schemas.microsoft.com/office/powerpoint/2010/main" val="1961945456"/>
      </p:ext>
    </p:extLst>
  </p:cSld>
  <p:clrMapOvr>
    <a:masterClrMapping/>
  </p:clrMapOvr>
</p:sld>
</file>

<file path=ppt/theme/theme1.xml><?xml version="1.0" encoding="utf-8"?>
<a:theme xmlns:a="http://schemas.openxmlformats.org/drawingml/2006/main" name="2_AFCEE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CC"/>
      </a:hlink>
      <a:folHlink>
        <a:srgbClr val="B2B2B2"/>
      </a:folHlink>
    </a:clrScheme>
    <a:fontScheme name="AFCEE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rgbClr val="007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FCE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CEE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CEE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CEE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CEE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CEE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CEE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4CEBE25EE5604E8EBC19ADC01C8E6D" ma:contentTypeVersion="0" ma:contentTypeDescription="Create a new document." ma:contentTypeScope="" ma:versionID="5ae3035574a52f68414c10068802f02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6B1A8F0E-3200-4BA0-96EC-DB86F2516D85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29113F-5F74-494D-BA2A-687BB04803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2FBA136-70A1-4C75-87EE-9E9859D81BB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4E2EA36-E642-40F9-8FB7-8693266681B2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45384</TotalTime>
  <Words>259</Words>
  <Application>Microsoft Office PowerPoint</Application>
  <PresentationFormat>Letter Paper (8.5x11 in)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Schoolbook</vt:lpstr>
      <vt:lpstr>Times New Roman</vt:lpstr>
      <vt:lpstr>Wingdings</vt:lpstr>
      <vt:lpstr>2_AFCEE Template</vt:lpstr>
      <vt:lpstr>City of Castle Hills  FY 2019 Proposed Budget Public Hearing  September 12, 2018    </vt:lpstr>
      <vt:lpstr>FY 2019 Proposed Budget</vt:lpstr>
      <vt:lpstr>FY 2019 Proposed Budget</vt:lpstr>
      <vt:lpstr>FY 2019 Proposed Budget</vt:lpstr>
      <vt:lpstr>Recommendation for Re-Allocation (General Fund) </vt:lpstr>
      <vt:lpstr>FY 2019 Budget Overview</vt:lpstr>
      <vt:lpstr>Public hearing   citizens comments </vt:lpstr>
    </vt:vector>
  </TitlesOfParts>
  <Company>SAFNET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Sanchez, Jennifer R CTR USAF AFCEE AFCEE/EXEE</dc:creator>
  <cp:lastModifiedBy>Janet Thelen</cp:lastModifiedBy>
  <cp:revision>3168</cp:revision>
  <cp:lastPrinted>2018-09-12T21:43:16Z</cp:lastPrinted>
  <dcterms:created xsi:type="dcterms:W3CDTF">2000-06-02T14:11:30Z</dcterms:created>
  <dcterms:modified xsi:type="dcterms:W3CDTF">2018-09-13T21:26:12Z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0x010100594CEBE25EE5604E8EBC19ADC01C8E6D</vt:lpwstr>
  </property>
  <property fmtid="{D5CDD505-2E9C-101B-9397-08002B2CF9AE}" pid="3" name="ContentType">
    <vt:lpwstr>Document</vt:lpwstr>
  </property>
</Properties>
</file>